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3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99"/>
    <a:srgbClr val="D60093"/>
    <a:srgbClr val="000099"/>
    <a:srgbClr val="006600"/>
    <a:srgbClr val="0033CC"/>
    <a:srgbClr val="FF3399"/>
    <a:srgbClr val="990099"/>
    <a:srgbClr val="FF0066"/>
    <a:srgbClr val="00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845BD-A9B1-4A76-8A83-728A8924773F}" type="datetimeFigureOut">
              <a:rPr lang="en-US" smtClean="0"/>
              <a:pPr/>
              <a:t>8/1/2020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E3870-7AED-491A-9DE9-8632C90047F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66"/>
                </a:solidFill>
                <a:latin typeface="Copperplate Gothic Bold" pitchFamily="34" charset="0"/>
              </a:rPr>
              <a:t>Chapter-3 </a:t>
            </a:r>
            <a:br>
              <a:rPr lang="en-US" sz="3600" b="1" dirty="0" smtClean="0">
                <a:solidFill>
                  <a:srgbClr val="FF0066"/>
                </a:solidFill>
                <a:latin typeface="Copperplate Gothic Bold" pitchFamily="34" charset="0"/>
              </a:rPr>
            </a:br>
            <a:r>
              <a:rPr lang="en-US" sz="3600" b="1" dirty="0" smtClean="0">
                <a:solidFill>
                  <a:srgbClr val="FF0066"/>
                </a:solidFill>
                <a:latin typeface="Copperplate Gothic Bold" pitchFamily="34" charset="0"/>
              </a:rPr>
              <a:t>Trigonometric  Functions </a:t>
            </a:r>
            <a:endParaRPr lang="en-IN" sz="3600" b="1" dirty="0">
              <a:solidFill>
                <a:srgbClr val="FF0066"/>
              </a:solidFill>
              <a:latin typeface="Copperplate Gothic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071678"/>
            <a:ext cx="7704000" cy="3528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D60093"/>
                </a:solidFill>
                <a:latin typeface="Monotype Corsiva" pitchFamily="66" charset="0"/>
              </a:rPr>
              <a:t>This presentation contains the following topics: </a:t>
            </a:r>
          </a:p>
          <a:p>
            <a:pPr algn="l"/>
            <a:endParaRPr lang="en-US" b="1" dirty="0" smtClean="0">
              <a:solidFill>
                <a:srgbClr val="D60093"/>
              </a:solidFill>
              <a:latin typeface="Monotype Corsiva" pitchFamily="66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D60093"/>
                </a:solidFill>
                <a:latin typeface="Monotype Corsiva" pitchFamily="66" charset="0"/>
              </a:rPr>
              <a:t>Degree Measure </a:t>
            </a:r>
          </a:p>
          <a:p>
            <a:pPr algn="l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D60093"/>
                </a:solidFill>
                <a:latin typeface="Monotype Corsiva" pitchFamily="66" charset="0"/>
              </a:rPr>
              <a:t>Radian Measure </a:t>
            </a:r>
          </a:p>
          <a:p>
            <a:pPr algn="l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D60093"/>
                </a:solidFill>
                <a:latin typeface="Monotype Corsiva" pitchFamily="66" charset="0"/>
              </a:rPr>
              <a:t>Relation Between Degree and Radian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42851"/>
            <a:ext cx="8604000" cy="644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12. tan 2x = (2 tan x)/(1 – tan</a:t>
            </a:r>
            <a:r>
              <a:rPr lang="en-US" sz="2800" baseline="30000" dirty="0" smtClean="0">
                <a:solidFill>
                  <a:srgbClr val="D60093"/>
                </a:solidFill>
              </a:rPr>
              <a:t>2</a:t>
            </a:r>
            <a:r>
              <a:rPr lang="en-US" sz="2800" dirty="0" smtClean="0">
                <a:solidFill>
                  <a:srgbClr val="D60093"/>
                </a:solidFill>
              </a:rPr>
              <a:t> x) </a:t>
            </a: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13. sin 3x = 3 sin x – 4 sin</a:t>
            </a:r>
            <a:r>
              <a:rPr lang="en-US" sz="2800" baseline="30000" dirty="0" smtClean="0">
                <a:solidFill>
                  <a:srgbClr val="D60093"/>
                </a:solidFill>
              </a:rPr>
              <a:t>3</a:t>
            </a:r>
            <a:r>
              <a:rPr lang="en-US" sz="2800" dirty="0" smtClean="0">
                <a:solidFill>
                  <a:srgbClr val="D60093"/>
                </a:solidFill>
              </a:rPr>
              <a:t> x </a:t>
            </a: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14.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3x = 4 cos</a:t>
            </a:r>
            <a:r>
              <a:rPr lang="en-US" sz="2800" baseline="30000" dirty="0" smtClean="0">
                <a:solidFill>
                  <a:srgbClr val="D60093"/>
                </a:solidFill>
              </a:rPr>
              <a:t>3</a:t>
            </a:r>
            <a:r>
              <a:rPr lang="en-US" sz="2800" dirty="0" smtClean="0">
                <a:solidFill>
                  <a:srgbClr val="D60093"/>
                </a:solidFill>
              </a:rPr>
              <a:t> x – 3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x </a:t>
            </a: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15. tan 3x = (3 tan x – tan</a:t>
            </a:r>
            <a:r>
              <a:rPr lang="en-US" sz="2800" baseline="30000" dirty="0" smtClean="0">
                <a:solidFill>
                  <a:srgbClr val="D60093"/>
                </a:solidFill>
              </a:rPr>
              <a:t>3</a:t>
            </a:r>
            <a:r>
              <a:rPr lang="en-US" sz="2800" dirty="0" smtClean="0">
                <a:solidFill>
                  <a:srgbClr val="D60093"/>
                </a:solidFill>
              </a:rPr>
              <a:t> x)/(1 – 3 tan</a:t>
            </a:r>
            <a:r>
              <a:rPr lang="en-US" sz="2800" baseline="30000" dirty="0" smtClean="0">
                <a:solidFill>
                  <a:srgbClr val="D60093"/>
                </a:solidFill>
              </a:rPr>
              <a:t>2</a:t>
            </a:r>
            <a:r>
              <a:rPr lang="en-US" sz="2800" dirty="0" smtClean="0">
                <a:solidFill>
                  <a:srgbClr val="D60093"/>
                </a:solidFill>
              </a:rPr>
              <a:t> x)</a:t>
            </a: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16.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x +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y = 2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(x + y)/2.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(x – y)/2 </a:t>
            </a: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17.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x –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y = - 2 sin (x + y)/2 . sin (x - y)/2 </a:t>
            </a: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18. sin x + sin y = 2 sin(x + y)/2 .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(x – y)/2</a:t>
            </a: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19. sin x – sin y = 2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(x +y)/2 . sin(x – y)/2 </a:t>
            </a:r>
            <a:endParaRPr lang="en-US" sz="2800" dirty="0" smtClean="0">
              <a:solidFill>
                <a:srgbClr val="D60093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20. 2cos x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y =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(x + y) +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(x – y) </a:t>
            </a:r>
          </a:p>
          <a:p>
            <a:pPr>
              <a:buNone/>
            </a:pPr>
            <a:r>
              <a:rPr lang="en-US" sz="2800" dirty="0" smtClean="0">
                <a:solidFill>
                  <a:srgbClr val="D60093"/>
                </a:solidFill>
              </a:rPr>
              <a:t>21. 2sin x sin y =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(x –y) –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(x + y) </a:t>
            </a:r>
            <a:endParaRPr lang="en-US" sz="2800" dirty="0" smtClean="0">
              <a:solidFill>
                <a:srgbClr val="D60093"/>
              </a:solidFill>
            </a:endParaRPr>
          </a:p>
          <a:p>
            <a:pPr>
              <a:buNone/>
            </a:pPr>
            <a:r>
              <a:rPr lang="en-US" sz="2800" dirty="0" smtClean="0"/>
              <a:t>      </a:t>
            </a:r>
            <a:endParaRPr lang="en-IN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2851"/>
            <a:ext cx="8640000" cy="651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0033CC"/>
                </a:solidFill>
              </a:rPr>
              <a:t>Angles and Its Measurement 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b="1" i="1" u="sng" dirty="0" smtClean="0">
                <a:solidFill>
                  <a:srgbClr val="0033CC"/>
                </a:solidFill>
              </a:rPr>
              <a:t>Angle</a:t>
            </a:r>
            <a:r>
              <a:rPr lang="en-US" sz="2800" b="1" u="sng" dirty="0" smtClean="0">
                <a:solidFill>
                  <a:srgbClr val="0033CC"/>
                </a:solidFill>
              </a:rPr>
              <a:t> </a:t>
            </a:r>
            <a:r>
              <a:rPr lang="en-US" sz="2800" dirty="0" smtClean="0">
                <a:solidFill>
                  <a:srgbClr val="0033CC"/>
                </a:solidFill>
              </a:rPr>
              <a:t>:</a:t>
            </a:r>
            <a:r>
              <a:rPr lang="en-US" sz="2800" dirty="0" smtClean="0"/>
              <a:t> </a:t>
            </a:r>
            <a:r>
              <a:rPr lang="en-US" sz="2400" dirty="0" smtClean="0">
                <a:solidFill>
                  <a:srgbClr val="D60093"/>
                </a:solidFill>
              </a:rPr>
              <a:t>An angle is made up of                                             C</a:t>
            </a:r>
          </a:p>
          <a:p>
            <a:pPr>
              <a:buNone/>
            </a:pPr>
            <a:r>
              <a:rPr lang="en-US" sz="2400" dirty="0">
                <a:solidFill>
                  <a:srgbClr val="D60093"/>
                </a:solidFill>
              </a:rPr>
              <a:t>	</a:t>
            </a:r>
            <a:r>
              <a:rPr lang="en-US" sz="2400" dirty="0" smtClean="0">
                <a:solidFill>
                  <a:srgbClr val="D60093"/>
                </a:solidFill>
              </a:rPr>
              <a:t>	 two rays with a common                                                  </a:t>
            </a:r>
          </a:p>
          <a:p>
            <a:pPr>
              <a:buNone/>
            </a:pPr>
            <a:r>
              <a:rPr lang="en-US" sz="2400" dirty="0">
                <a:solidFill>
                  <a:srgbClr val="D60093"/>
                </a:solidFill>
              </a:rPr>
              <a:t>	</a:t>
            </a:r>
            <a:r>
              <a:rPr lang="en-US" sz="2400" dirty="0" smtClean="0">
                <a:solidFill>
                  <a:srgbClr val="D60093"/>
                </a:solidFill>
              </a:rPr>
              <a:t> 	end point. This point is                              B                        A  </a:t>
            </a:r>
          </a:p>
          <a:p>
            <a:pPr>
              <a:buNone/>
            </a:pPr>
            <a:r>
              <a:rPr lang="en-US" sz="2400" dirty="0" smtClean="0">
                <a:solidFill>
                  <a:srgbClr val="D60093"/>
                </a:solidFill>
              </a:rPr>
              <a:t>		called  the vertex of the angle, and the rays are </a:t>
            </a:r>
          </a:p>
          <a:p>
            <a:pPr>
              <a:buNone/>
            </a:pPr>
            <a:r>
              <a:rPr lang="en-US" sz="2400" dirty="0" smtClean="0">
                <a:solidFill>
                  <a:srgbClr val="D60093"/>
                </a:solidFill>
              </a:rPr>
              <a:t>		called sides of the angle.   </a:t>
            </a:r>
            <a:r>
              <a:rPr lang="en-US" sz="2400" dirty="0" smtClean="0"/>
              <a:t> </a:t>
            </a:r>
          </a:p>
          <a:p>
            <a:pPr algn="just">
              <a:buNone/>
            </a:pPr>
            <a:r>
              <a:rPr lang="en-US" sz="2800" b="1" i="1" u="sng" dirty="0" smtClean="0">
                <a:solidFill>
                  <a:srgbClr val="0033CC"/>
                </a:solidFill>
              </a:rPr>
              <a:t>Signs of Angles </a:t>
            </a:r>
            <a:r>
              <a:rPr lang="en-US" sz="2800" dirty="0" smtClean="0">
                <a:solidFill>
                  <a:srgbClr val="0033CC"/>
                </a:solidFill>
              </a:rPr>
              <a:t>: -</a:t>
            </a:r>
            <a:r>
              <a:rPr lang="en-US" sz="2800" dirty="0" smtClean="0"/>
              <a:t> </a:t>
            </a:r>
            <a:r>
              <a:rPr lang="en-US" sz="2400" dirty="0" smtClean="0">
                <a:solidFill>
                  <a:srgbClr val="D60093"/>
                </a:solidFill>
              </a:rPr>
              <a:t>The above definition is useful in geometry . But in trigonometry, we need broader definition of an angle . </a:t>
            </a:r>
          </a:p>
          <a:p>
            <a:pPr algn="just">
              <a:buNone/>
            </a:pPr>
            <a:r>
              <a:rPr lang="en-US" sz="2400" dirty="0">
                <a:solidFill>
                  <a:srgbClr val="D60093"/>
                </a:solidFill>
              </a:rPr>
              <a:t>	</a:t>
            </a:r>
            <a:r>
              <a:rPr lang="en-US" sz="2400" dirty="0" smtClean="0">
                <a:solidFill>
                  <a:srgbClr val="D60093"/>
                </a:solidFill>
              </a:rPr>
              <a:t>	Let  a rotating ray starting from OX, rotate about O in a plane and stop at OP . Then it is called the angle XOP. OX is called </a:t>
            </a:r>
            <a:r>
              <a:rPr lang="en-US" sz="2400" b="1" i="1" dirty="0" smtClean="0">
                <a:solidFill>
                  <a:srgbClr val="D60093"/>
                </a:solidFill>
              </a:rPr>
              <a:t>initial side</a:t>
            </a:r>
            <a:r>
              <a:rPr lang="en-US" sz="2400" dirty="0" smtClean="0">
                <a:solidFill>
                  <a:srgbClr val="D60093"/>
                </a:solidFill>
              </a:rPr>
              <a:t>, OP is called </a:t>
            </a:r>
            <a:r>
              <a:rPr lang="en-US" sz="2400" b="1" i="1" dirty="0" smtClean="0">
                <a:solidFill>
                  <a:srgbClr val="D60093"/>
                </a:solidFill>
              </a:rPr>
              <a:t>terminal side </a:t>
            </a:r>
            <a:r>
              <a:rPr lang="en-US" sz="2400" dirty="0" smtClean="0">
                <a:solidFill>
                  <a:srgbClr val="D60093"/>
                </a:solidFill>
              </a:rPr>
              <a:t>and O is the </a:t>
            </a:r>
            <a:r>
              <a:rPr lang="en-US" sz="2400" b="1" i="1" dirty="0" smtClean="0">
                <a:solidFill>
                  <a:srgbClr val="D60093"/>
                </a:solidFill>
              </a:rPr>
              <a:t>vertex , </a:t>
            </a:r>
            <a:r>
              <a:rPr lang="en-US" sz="2400" i="1" dirty="0" smtClean="0">
                <a:solidFill>
                  <a:srgbClr val="D60093"/>
                </a:solidFill>
              </a:rPr>
              <a:t> of the angle. </a:t>
            </a:r>
            <a:r>
              <a:rPr lang="en-US" sz="2400" dirty="0" smtClean="0">
                <a:solidFill>
                  <a:srgbClr val="D60093"/>
                </a:solidFill>
              </a:rPr>
              <a:t>If rotation is </a:t>
            </a:r>
            <a:r>
              <a:rPr lang="en-US" sz="2400" b="1" i="1" dirty="0" smtClean="0">
                <a:solidFill>
                  <a:srgbClr val="D60093"/>
                </a:solidFill>
              </a:rPr>
              <a:t>anticlockwise</a:t>
            </a:r>
            <a:r>
              <a:rPr lang="en-US" sz="2400" dirty="0" smtClean="0">
                <a:solidFill>
                  <a:srgbClr val="D60093"/>
                </a:solidFill>
              </a:rPr>
              <a:t>, the angle is </a:t>
            </a:r>
            <a:r>
              <a:rPr lang="en-US" sz="2400" b="1" i="1" dirty="0" smtClean="0">
                <a:solidFill>
                  <a:srgbClr val="D60093"/>
                </a:solidFill>
              </a:rPr>
              <a:t>positive,</a:t>
            </a:r>
            <a:r>
              <a:rPr lang="en-US" sz="2400" dirty="0" smtClean="0">
                <a:solidFill>
                  <a:srgbClr val="D60093"/>
                </a:solidFill>
              </a:rPr>
              <a:t> if the rotation is </a:t>
            </a:r>
            <a:r>
              <a:rPr lang="en-US" sz="2400" b="1" i="1" dirty="0" smtClean="0">
                <a:solidFill>
                  <a:srgbClr val="D60093"/>
                </a:solidFill>
              </a:rPr>
              <a:t>clockwise</a:t>
            </a:r>
            <a:r>
              <a:rPr lang="en-US" sz="2400" dirty="0" smtClean="0">
                <a:solidFill>
                  <a:srgbClr val="D60093"/>
                </a:solidFill>
              </a:rPr>
              <a:t>, the angle is </a:t>
            </a:r>
            <a:r>
              <a:rPr lang="en-US" sz="2400" b="1" i="1" dirty="0" smtClean="0">
                <a:solidFill>
                  <a:srgbClr val="D60093"/>
                </a:solidFill>
              </a:rPr>
              <a:t>negative</a:t>
            </a:r>
            <a:r>
              <a:rPr lang="en-US" sz="2400" dirty="0" smtClean="0">
                <a:solidFill>
                  <a:srgbClr val="D60093"/>
                </a:solidFill>
              </a:rPr>
              <a:t>.  </a:t>
            </a:r>
            <a:endParaRPr lang="en-IN" sz="2800" b="1" i="1" dirty="0">
              <a:solidFill>
                <a:srgbClr val="D6009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286512" y="2500306"/>
            <a:ext cx="165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>
            <a:off x="6467196" y="1380813"/>
            <a:ext cx="914400" cy="129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rc 6"/>
          <p:cNvSpPr/>
          <p:nvPr/>
        </p:nvSpPr>
        <p:spPr>
          <a:xfrm>
            <a:off x="6300806" y="2246058"/>
            <a:ext cx="612000" cy="540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42851"/>
            <a:ext cx="8712000" cy="6516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i="1" u="sng" dirty="0" smtClean="0">
                <a:solidFill>
                  <a:srgbClr val="0033CC"/>
                </a:solidFill>
              </a:rPr>
              <a:t>Measuring Angles</a:t>
            </a:r>
            <a:r>
              <a:rPr lang="en-US" sz="2800" dirty="0" smtClean="0">
                <a:solidFill>
                  <a:srgbClr val="0033CC"/>
                </a:solidFill>
              </a:rPr>
              <a:t> : -</a:t>
            </a:r>
            <a:r>
              <a:rPr lang="en-US" sz="2800" i="1" dirty="0" smtClean="0"/>
              <a:t> </a:t>
            </a:r>
            <a:r>
              <a:rPr lang="en-US" sz="2400" i="1" dirty="0" smtClean="0">
                <a:solidFill>
                  <a:srgbClr val="FF0066"/>
                </a:solidFill>
              </a:rPr>
              <a:t>The measure of an angle is the amount of rotation made  to get the terminal side from its initial side.</a:t>
            </a:r>
            <a:endParaRPr lang="en-US" sz="2400" dirty="0" smtClean="0">
              <a:solidFill>
                <a:srgbClr val="FF0066"/>
              </a:solidFill>
            </a:endParaRPr>
          </a:p>
          <a:p>
            <a:pPr algn="just">
              <a:buNone/>
            </a:pPr>
            <a:r>
              <a:rPr lang="en-US" sz="2400" i="1" dirty="0" smtClean="0">
                <a:solidFill>
                  <a:srgbClr val="FF0066"/>
                </a:solidFill>
              </a:rPr>
              <a:t>		</a:t>
            </a:r>
            <a:r>
              <a:rPr lang="en-US" sz="2400" dirty="0" smtClean="0">
                <a:solidFill>
                  <a:srgbClr val="FF0066"/>
                </a:solidFill>
              </a:rPr>
              <a:t>There are several units for measuring angles. These are </a:t>
            </a:r>
          </a:p>
          <a:p>
            <a:pPr marL="514350" indent="-514350" algn="just">
              <a:buFont typeface="+mj-lt"/>
              <a:buAutoNum type="romanLcPeriod"/>
            </a:pPr>
            <a:r>
              <a:rPr lang="en-US" sz="2400" i="1" dirty="0" smtClean="0">
                <a:solidFill>
                  <a:srgbClr val="FF0066"/>
                </a:solidFill>
              </a:rPr>
              <a:t>Degree Measure </a:t>
            </a:r>
          </a:p>
          <a:p>
            <a:pPr marL="514350" indent="-514350" algn="just">
              <a:buFont typeface="+mj-lt"/>
              <a:buAutoNum type="romanLcPeriod"/>
            </a:pPr>
            <a:r>
              <a:rPr lang="en-US" sz="2400" i="1" dirty="0" smtClean="0">
                <a:solidFill>
                  <a:srgbClr val="FF0066"/>
                </a:solidFill>
              </a:rPr>
              <a:t>Radian  Measure </a:t>
            </a:r>
          </a:p>
          <a:p>
            <a:pPr marL="514350" indent="-514350">
              <a:buNone/>
            </a:pPr>
            <a:endParaRPr lang="en-US" sz="2400" i="1" dirty="0" smtClean="0"/>
          </a:p>
          <a:p>
            <a:pPr marL="514350" indent="-514350" algn="just">
              <a:buNone/>
            </a:pPr>
            <a:r>
              <a:rPr lang="en-US" sz="2800" b="1" i="1" u="sng" dirty="0" smtClean="0">
                <a:solidFill>
                  <a:srgbClr val="0033CC"/>
                </a:solidFill>
              </a:rPr>
              <a:t>Degree Measure </a:t>
            </a:r>
            <a:r>
              <a:rPr lang="en-US" sz="2800" b="1" i="1" dirty="0" smtClean="0">
                <a:solidFill>
                  <a:srgbClr val="0033CC"/>
                </a:solidFill>
              </a:rPr>
              <a:t>: -</a:t>
            </a:r>
            <a:r>
              <a:rPr lang="en-US" sz="2800" b="1" i="1" dirty="0" smtClean="0"/>
              <a:t> </a:t>
            </a:r>
            <a:r>
              <a:rPr lang="en-US" sz="2400" dirty="0" smtClean="0">
                <a:solidFill>
                  <a:srgbClr val="FF0066"/>
                </a:solidFill>
              </a:rPr>
              <a:t>In this system an angle is measured in </a:t>
            </a:r>
            <a:r>
              <a:rPr lang="en-US" sz="2400" i="1" dirty="0" smtClean="0">
                <a:solidFill>
                  <a:srgbClr val="FF0066"/>
                </a:solidFill>
              </a:rPr>
              <a:t>degrees, minutes</a:t>
            </a:r>
            <a:r>
              <a:rPr lang="en-US" sz="2400" dirty="0" smtClean="0">
                <a:solidFill>
                  <a:srgbClr val="FF0066"/>
                </a:solidFill>
              </a:rPr>
              <a:t>, and </a:t>
            </a:r>
            <a:r>
              <a:rPr lang="en-US" sz="2400" i="1" dirty="0" smtClean="0">
                <a:solidFill>
                  <a:srgbClr val="FF0066"/>
                </a:solidFill>
              </a:rPr>
              <a:t>seconds</a:t>
            </a:r>
            <a:r>
              <a:rPr lang="en-US" sz="2400" dirty="0" smtClean="0">
                <a:solidFill>
                  <a:srgbClr val="FF0066"/>
                </a:solidFill>
              </a:rPr>
              <a:t>. If a rotation from initial side to terminal side is </a:t>
            </a:r>
            <a:r>
              <a:rPr lang="en-US" sz="2400" b="1" i="1" u="sng" dirty="0" smtClean="0">
                <a:solidFill>
                  <a:srgbClr val="FF0066"/>
                </a:solidFill>
              </a:rPr>
              <a:t> </a:t>
            </a:r>
            <a:r>
              <a:rPr lang="en-US" sz="2400" dirty="0" smtClean="0">
                <a:solidFill>
                  <a:srgbClr val="FF0066"/>
                </a:solidFill>
              </a:rPr>
              <a:t>(1/360)</a:t>
            </a:r>
            <a:r>
              <a:rPr lang="en-US" sz="2400" baseline="30000" dirty="0" err="1" smtClean="0">
                <a:solidFill>
                  <a:srgbClr val="FF0066"/>
                </a:solidFill>
              </a:rPr>
              <a:t>th</a:t>
            </a:r>
            <a:r>
              <a:rPr lang="en-US" sz="2400" dirty="0" smtClean="0">
                <a:solidFill>
                  <a:srgbClr val="FF0066"/>
                </a:solidFill>
              </a:rPr>
              <a:t> of a revolution, the angle is said to have a measure of </a:t>
            </a:r>
            <a:r>
              <a:rPr lang="en-US" sz="2400" i="1" dirty="0" smtClean="0">
                <a:solidFill>
                  <a:srgbClr val="FF0066"/>
                </a:solidFill>
              </a:rPr>
              <a:t> one degree. Which is written as 1</a:t>
            </a:r>
            <a:r>
              <a:rPr lang="en-US" sz="2400" i="1" baseline="30000" dirty="0" smtClean="0">
                <a:solidFill>
                  <a:srgbClr val="FF0066"/>
                </a:solidFill>
              </a:rPr>
              <a:t>0</a:t>
            </a:r>
            <a:r>
              <a:rPr lang="en-US" sz="2400" i="1" dirty="0" smtClean="0">
                <a:solidFill>
                  <a:srgbClr val="FF0066"/>
                </a:solidFill>
              </a:rPr>
              <a:t> . </a:t>
            </a:r>
          </a:p>
          <a:p>
            <a:pPr marL="514350" indent="-514350">
              <a:buNone/>
            </a:pPr>
            <a:r>
              <a:rPr lang="en-US" sz="2400" b="1" i="1" dirty="0" smtClean="0"/>
              <a:t>	</a:t>
            </a:r>
          </a:p>
          <a:p>
            <a:pPr marL="514350" indent="-514350">
              <a:buNone/>
            </a:pPr>
            <a:r>
              <a:rPr lang="en-US" sz="2400" dirty="0" smtClean="0">
                <a:solidFill>
                  <a:srgbClr val="FF0066"/>
                </a:solidFill>
              </a:rPr>
              <a:t>A degree is further subdivided as :</a:t>
            </a:r>
          </a:p>
          <a:p>
            <a:pPr marL="514350" indent="-514350">
              <a:buNone/>
            </a:pPr>
            <a:r>
              <a:rPr lang="en-US" sz="2400" b="1" i="1" dirty="0" smtClean="0">
                <a:solidFill>
                  <a:srgbClr val="FF0066"/>
                </a:solidFill>
              </a:rPr>
              <a:t>	</a:t>
            </a:r>
            <a:r>
              <a:rPr lang="en-US" sz="2400" dirty="0" smtClean="0">
                <a:solidFill>
                  <a:srgbClr val="FF0066"/>
                </a:solidFill>
              </a:rPr>
              <a:t>1 degree = 60 minutes , written as  </a:t>
            </a:r>
            <a:r>
              <a:rPr lang="en-US" sz="2400" b="1" i="1" dirty="0" smtClean="0">
                <a:solidFill>
                  <a:srgbClr val="FF0066"/>
                </a:solidFill>
              </a:rPr>
              <a:t>1</a:t>
            </a:r>
            <a:r>
              <a:rPr lang="en-US" sz="2400" b="1" i="1" baseline="30000" dirty="0" smtClean="0">
                <a:solidFill>
                  <a:srgbClr val="FF0066"/>
                </a:solidFill>
              </a:rPr>
              <a:t>0</a:t>
            </a:r>
            <a:r>
              <a:rPr lang="en-US" sz="2400" b="1" i="1" dirty="0" smtClean="0">
                <a:solidFill>
                  <a:srgbClr val="FF0066"/>
                </a:solidFill>
              </a:rPr>
              <a:t> = 60’ </a:t>
            </a:r>
            <a:r>
              <a:rPr lang="en-US" sz="2400" dirty="0" smtClean="0">
                <a:solidFill>
                  <a:srgbClr val="FF0066"/>
                </a:solidFill>
              </a:rPr>
              <a:t> and </a:t>
            </a:r>
          </a:p>
          <a:p>
            <a:pPr marL="514350" indent="-514350">
              <a:buNone/>
            </a:pPr>
            <a:r>
              <a:rPr lang="en-US" sz="2400" dirty="0" smtClean="0">
                <a:solidFill>
                  <a:srgbClr val="FF0066"/>
                </a:solidFill>
              </a:rPr>
              <a:t>	1 minute = 60 seconds, written as  </a:t>
            </a:r>
            <a:r>
              <a:rPr lang="en-US" sz="2400" b="1" i="1" dirty="0" smtClean="0">
                <a:solidFill>
                  <a:srgbClr val="FF0066"/>
                </a:solidFill>
              </a:rPr>
              <a:t>1’ = 60”</a:t>
            </a:r>
            <a:r>
              <a:rPr lang="en-US" sz="2400" dirty="0" smtClean="0">
                <a:solidFill>
                  <a:srgbClr val="FF0066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US" sz="2400" dirty="0" smtClean="0"/>
              <a:t>	</a:t>
            </a:r>
            <a:r>
              <a:rPr lang="en-US" sz="2400" b="1" i="1" dirty="0" smtClean="0"/>
              <a:t>	</a:t>
            </a:r>
            <a:endParaRPr lang="en-IN" sz="2800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18" y="214289"/>
            <a:ext cx="8712000" cy="63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i="1" u="sng" dirty="0" smtClean="0">
                <a:solidFill>
                  <a:srgbClr val="FF0066"/>
                </a:solidFill>
              </a:rPr>
              <a:t>Radian Measure</a:t>
            </a:r>
            <a:r>
              <a:rPr lang="en-US" sz="2800" b="1" dirty="0" smtClean="0">
                <a:solidFill>
                  <a:srgbClr val="FF0066"/>
                </a:solidFill>
              </a:rPr>
              <a:t> :-</a:t>
            </a:r>
            <a:r>
              <a:rPr lang="en-US" sz="2800" dirty="0" smtClean="0">
                <a:solidFill>
                  <a:srgbClr val="0033CC"/>
                </a:solidFill>
              </a:rPr>
              <a:t> </a:t>
            </a:r>
            <a:r>
              <a:rPr lang="en-US" sz="2400" dirty="0" smtClean="0">
                <a:solidFill>
                  <a:srgbClr val="0033CC"/>
                </a:solidFill>
              </a:rPr>
              <a:t>In this system the angle is measured in radian. 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	</a:t>
            </a:r>
            <a:r>
              <a:rPr lang="en-US" sz="2400" i="1" dirty="0" smtClean="0">
                <a:solidFill>
                  <a:srgbClr val="0033CC"/>
                </a:solidFill>
              </a:rPr>
              <a:t>A radian is an angle subscribed at the center of the circle by an arc whose length is equal to the radius of the circle. </a:t>
            </a:r>
          </a:p>
          <a:p>
            <a:pPr algn="just">
              <a:buNone/>
            </a:pPr>
            <a:r>
              <a:rPr lang="en-US" sz="2400" i="1" dirty="0" smtClean="0">
                <a:solidFill>
                  <a:srgbClr val="0033CC"/>
                </a:solidFill>
              </a:rPr>
              <a:t>	Or , Angle subtended at the center by an arc of length I unit in a unit circle ( circle of radius 1 unit) is said to have a measure of 1 radian.  In the fig angle AOB is ‘ 1 radian ‘ .		        A 	</a:t>
            </a:r>
          </a:p>
          <a:p>
            <a:pPr algn="just">
              <a:buNone/>
            </a:pPr>
            <a:r>
              <a:rPr lang="en-US" sz="2400" i="1" dirty="0" smtClean="0">
                <a:solidFill>
                  <a:srgbClr val="0033CC"/>
                </a:solidFill>
              </a:rPr>
              <a:t>	</a:t>
            </a:r>
            <a:r>
              <a:rPr lang="en-US" sz="2400" dirty="0" smtClean="0">
                <a:solidFill>
                  <a:srgbClr val="0033CC"/>
                </a:solidFill>
              </a:rPr>
              <a:t>The radian measure and the real numbers </a:t>
            </a:r>
            <a:r>
              <a:rPr lang="en-US" sz="2400" i="1" dirty="0" smtClean="0">
                <a:solidFill>
                  <a:srgbClr val="0033CC"/>
                </a:solidFill>
              </a:rPr>
              <a:t>		                           </a:t>
            </a:r>
            <a:r>
              <a:rPr lang="en-US" sz="2400" dirty="0" smtClean="0">
                <a:solidFill>
                  <a:srgbClr val="0033CC"/>
                </a:solidFill>
              </a:rPr>
              <a:t>are considered  as one and  the same. </a:t>
            </a:r>
            <a:r>
              <a:rPr lang="en-US" sz="2400" i="1" dirty="0" smtClean="0">
                <a:solidFill>
                  <a:srgbClr val="0033CC"/>
                </a:solidFill>
              </a:rPr>
              <a:t>				B            </a:t>
            </a:r>
            <a:r>
              <a:rPr lang="en-US" sz="2400" i="1" dirty="0" smtClean="0"/>
              <a:t>	                                                                                                            </a:t>
            </a:r>
          </a:p>
          <a:p>
            <a:pPr>
              <a:buNone/>
            </a:pPr>
            <a:r>
              <a:rPr lang="en-US" sz="2400" i="1" dirty="0" smtClean="0"/>
              <a:t>								</a:t>
            </a:r>
          </a:p>
          <a:p>
            <a:pPr>
              <a:buNone/>
            </a:pPr>
            <a:r>
              <a:rPr lang="en-US" sz="2400" i="1" dirty="0" smtClean="0"/>
              <a:t>							           		</a:t>
            </a:r>
          </a:p>
          <a:p>
            <a:pPr>
              <a:buNone/>
            </a:pPr>
            <a:endParaRPr lang="en-IN" sz="2800" dirty="0"/>
          </a:p>
        </p:txBody>
      </p:sp>
      <p:sp>
        <p:nvSpPr>
          <p:cNvPr id="4" name="Oval 3"/>
          <p:cNvSpPr/>
          <p:nvPr/>
        </p:nvSpPr>
        <p:spPr>
          <a:xfrm>
            <a:off x="6500826" y="2500306"/>
            <a:ext cx="1980000" cy="198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2"/>
                </a:solidFill>
              </a:rPr>
              <a:t>O</a:t>
            </a:r>
            <a:endParaRPr lang="en-IN" sz="2400" dirty="0">
              <a:solidFill>
                <a:schemeClr val="accent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572396" y="3500438"/>
            <a:ext cx="93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>
            <a:off x="7536396" y="2822058"/>
            <a:ext cx="720000" cy="6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>
            <a:off x="7500958" y="3246190"/>
            <a:ext cx="576000" cy="540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3710"/>
            <a:ext cx="8748000" cy="6480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i="1" u="sng" dirty="0" smtClean="0">
                <a:solidFill>
                  <a:srgbClr val="990099"/>
                </a:solidFill>
              </a:rPr>
              <a:t>Relation Between Radian and Degree Measure </a:t>
            </a:r>
          </a:p>
          <a:p>
            <a:pPr>
              <a:buNone/>
            </a:pPr>
            <a:endParaRPr lang="en-US" sz="2400" dirty="0" smtClean="0"/>
          </a:p>
          <a:p>
            <a:pPr algn="just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33CC"/>
                </a:solidFill>
              </a:rPr>
              <a:t>Since a circle subtends at the center an angle whose  radian measure is  2</a:t>
            </a:r>
            <a:r>
              <a:rPr lang="el-GR" sz="2400" dirty="0" smtClean="0">
                <a:solidFill>
                  <a:srgbClr val="0033CC"/>
                </a:solidFill>
              </a:rPr>
              <a:t>π</a:t>
            </a:r>
            <a:r>
              <a:rPr lang="en-US" sz="2400" dirty="0" smtClean="0">
                <a:solidFill>
                  <a:srgbClr val="0033CC"/>
                </a:solidFill>
              </a:rPr>
              <a:t> and its degree measure is  360</a:t>
            </a:r>
            <a:r>
              <a:rPr lang="en-US" sz="2400" baseline="30000" dirty="0" smtClean="0">
                <a:solidFill>
                  <a:srgbClr val="0033CC"/>
                </a:solidFill>
              </a:rPr>
              <a:t>0</a:t>
            </a:r>
            <a:r>
              <a:rPr lang="en-US" sz="2400" dirty="0" smtClean="0">
                <a:solidFill>
                  <a:srgbClr val="0033CC"/>
                </a:solidFill>
              </a:rPr>
              <a:t> . </a:t>
            </a:r>
            <a:r>
              <a:rPr lang="en-US" sz="2400" dirty="0" err="1" smtClean="0">
                <a:solidFill>
                  <a:srgbClr val="0033CC"/>
                </a:solidFill>
              </a:rPr>
              <a:t>Therefor</a:t>
            </a:r>
            <a:r>
              <a:rPr lang="en-US" sz="2400" dirty="0" smtClean="0">
                <a:solidFill>
                  <a:srgbClr val="0033CC"/>
                </a:solidFill>
              </a:rPr>
              <a:t> , we have  a relation 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			 2</a:t>
            </a:r>
            <a:r>
              <a:rPr lang="el-GR" sz="2400" dirty="0" smtClean="0">
                <a:solidFill>
                  <a:srgbClr val="0033CC"/>
                </a:solidFill>
              </a:rPr>
              <a:t>π</a:t>
            </a:r>
            <a:r>
              <a:rPr lang="en-US" sz="2400" dirty="0" smtClean="0">
                <a:solidFill>
                  <a:srgbClr val="0033CC"/>
                </a:solidFill>
              </a:rPr>
              <a:t> radian  = 360</a:t>
            </a:r>
            <a:r>
              <a:rPr lang="en-US" sz="2400" baseline="30000" dirty="0" smtClean="0">
                <a:solidFill>
                  <a:srgbClr val="0033CC"/>
                </a:solidFill>
              </a:rPr>
              <a:t>0  </a:t>
            </a:r>
            <a:r>
              <a:rPr lang="en-US" sz="2400" dirty="0" smtClean="0">
                <a:solidFill>
                  <a:srgbClr val="0033CC"/>
                </a:solidFill>
              </a:rPr>
              <a:t>   </a:t>
            </a:r>
            <a:r>
              <a:rPr lang="en-US" sz="2400" baseline="30000" dirty="0" smtClean="0">
                <a:solidFill>
                  <a:srgbClr val="0033CC"/>
                </a:solidFill>
              </a:rPr>
              <a:t>  </a:t>
            </a:r>
          </a:p>
          <a:p>
            <a:pPr algn="just">
              <a:buNone/>
            </a:pPr>
            <a:r>
              <a:rPr lang="en-US" sz="2400" baseline="30000" dirty="0" smtClean="0">
                <a:solidFill>
                  <a:srgbClr val="0033CC"/>
                </a:solidFill>
              </a:rPr>
              <a:t> </a:t>
            </a:r>
            <a:r>
              <a:rPr lang="en-US" sz="2400" dirty="0" smtClean="0">
                <a:solidFill>
                  <a:srgbClr val="0033CC"/>
                </a:solidFill>
              </a:rPr>
              <a:t>                     =&gt;  </a:t>
            </a:r>
            <a:r>
              <a:rPr lang="el-GR" sz="2400" dirty="0" smtClean="0">
                <a:solidFill>
                  <a:srgbClr val="0033CC"/>
                </a:solidFill>
              </a:rPr>
              <a:t>π </a:t>
            </a:r>
            <a:r>
              <a:rPr lang="en-US" sz="2400" dirty="0" smtClean="0">
                <a:solidFill>
                  <a:srgbClr val="0033CC"/>
                </a:solidFill>
              </a:rPr>
              <a:t> radian = 180</a:t>
            </a:r>
            <a:r>
              <a:rPr lang="en-US" sz="2400" baseline="30000" dirty="0" smtClean="0">
                <a:solidFill>
                  <a:srgbClr val="0033CC"/>
                </a:solidFill>
              </a:rPr>
              <a:t>0      </a:t>
            </a:r>
          </a:p>
          <a:p>
            <a:pPr algn="just">
              <a:buNone/>
            </a:pPr>
            <a:r>
              <a:rPr lang="en-US" sz="2400" baseline="30000" dirty="0" smtClean="0">
                <a:solidFill>
                  <a:srgbClr val="0033CC"/>
                </a:solidFill>
              </a:rPr>
              <a:t> </a:t>
            </a:r>
            <a:r>
              <a:rPr lang="en-US" sz="2400" dirty="0" smtClean="0">
                <a:solidFill>
                  <a:srgbClr val="0033CC"/>
                </a:solidFill>
              </a:rPr>
              <a:t>                     =&gt;  </a:t>
            </a:r>
            <a:r>
              <a:rPr lang="en-US" sz="2400" b="1" dirty="0" smtClean="0">
                <a:solidFill>
                  <a:srgbClr val="0033CC"/>
                </a:solidFill>
              </a:rPr>
              <a:t>1 radian = 180</a:t>
            </a:r>
            <a:r>
              <a:rPr lang="en-US" sz="2400" b="1" baseline="30000" dirty="0" smtClean="0">
                <a:solidFill>
                  <a:srgbClr val="0033CC"/>
                </a:solidFill>
              </a:rPr>
              <a:t>0</a:t>
            </a:r>
            <a:r>
              <a:rPr lang="en-US" sz="2400" b="1" dirty="0" smtClean="0">
                <a:solidFill>
                  <a:srgbClr val="0033CC"/>
                </a:solidFill>
              </a:rPr>
              <a:t> / </a:t>
            </a:r>
            <a:r>
              <a:rPr lang="el-GR" sz="2400" b="1" dirty="0" smtClean="0">
                <a:solidFill>
                  <a:srgbClr val="0033CC"/>
                </a:solidFill>
              </a:rPr>
              <a:t>π</a:t>
            </a:r>
            <a:endParaRPr lang="en-US" sz="2400" b="1" dirty="0" smtClean="0">
              <a:solidFill>
                <a:srgbClr val="0033CC"/>
              </a:solidFill>
            </a:endParaRPr>
          </a:p>
          <a:p>
            <a:pPr algn="just"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                 also   </a:t>
            </a:r>
            <a:r>
              <a:rPr lang="en-US" sz="2400" b="1" dirty="0" smtClean="0">
                <a:solidFill>
                  <a:srgbClr val="0033CC"/>
                </a:solidFill>
              </a:rPr>
              <a:t>1</a:t>
            </a:r>
            <a:r>
              <a:rPr lang="en-US" sz="2400" b="1" baseline="30000" dirty="0" smtClean="0">
                <a:solidFill>
                  <a:srgbClr val="0033CC"/>
                </a:solidFill>
              </a:rPr>
              <a:t>0</a:t>
            </a:r>
            <a:r>
              <a:rPr lang="en-US" sz="2400" b="1" dirty="0" smtClean="0">
                <a:solidFill>
                  <a:srgbClr val="0033CC"/>
                </a:solidFill>
              </a:rPr>
              <a:t> = </a:t>
            </a:r>
            <a:r>
              <a:rPr lang="el-GR" sz="2400" b="1" dirty="0" smtClean="0">
                <a:solidFill>
                  <a:srgbClr val="0033CC"/>
                </a:solidFill>
              </a:rPr>
              <a:t>π</a:t>
            </a:r>
            <a:r>
              <a:rPr lang="en-US" sz="2400" b="1" dirty="0" smtClean="0">
                <a:solidFill>
                  <a:srgbClr val="0033CC"/>
                </a:solidFill>
              </a:rPr>
              <a:t>/ 180 </a:t>
            </a:r>
            <a:r>
              <a:rPr lang="en-US" sz="2400" dirty="0" smtClean="0">
                <a:solidFill>
                  <a:srgbClr val="0033CC"/>
                </a:solidFill>
              </a:rPr>
              <a:t>   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33CC"/>
                </a:solidFill>
              </a:rPr>
              <a:t>	the relation between degree measure and radian measure of some  common angles is given bellow: </a:t>
            </a:r>
          </a:p>
          <a:p>
            <a:pPr>
              <a:buNone/>
            </a:pPr>
            <a:r>
              <a:rPr lang="en-US" sz="2400" dirty="0" smtClean="0"/>
              <a:t>   	</a:t>
            </a:r>
            <a:endParaRPr lang="en-US" sz="2400" baseline="30000" dirty="0" smtClean="0"/>
          </a:p>
          <a:p>
            <a:pPr>
              <a:buNone/>
            </a:pPr>
            <a:r>
              <a:rPr lang="en-US" sz="2400" baseline="30000" dirty="0" smtClean="0"/>
              <a:t>                               	</a:t>
            </a:r>
            <a:endParaRPr lang="en-US" sz="2400" dirty="0" smtClean="0"/>
          </a:p>
          <a:p>
            <a:pPr>
              <a:buNone/>
            </a:pPr>
            <a:endParaRPr lang="en-IN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00100" y="5143512"/>
          <a:ext cx="6912000" cy="11508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64000"/>
                <a:gridCol w="864000"/>
                <a:gridCol w="864000"/>
                <a:gridCol w="864000"/>
                <a:gridCol w="864000"/>
                <a:gridCol w="864000"/>
                <a:gridCol w="864000"/>
                <a:gridCol w="864000"/>
              </a:tblGrid>
              <a:tr h="64687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Degree</a:t>
                      </a:r>
                      <a:endParaRPr lang="en-IN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30</a:t>
                      </a:r>
                      <a:r>
                        <a:rPr lang="en-US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IN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45</a:t>
                      </a:r>
                      <a:r>
                        <a:rPr lang="en-US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IN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60</a:t>
                      </a:r>
                      <a:r>
                        <a:rPr lang="en-US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IN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90</a:t>
                      </a:r>
                      <a:r>
                        <a:rPr lang="en-US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IN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135</a:t>
                      </a:r>
                      <a:r>
                        <a:rPr lang="en-US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IN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180</a:t>
                      </a:r>
                      <a:r>
                        <a:rPr lang="en-US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IN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36</a:t>
                      </a:r>
                      <a:r>
                        <a:rPr lang="en-US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</a:t>
                      </a:r>
                      <a:r>
                        <a:rPr lang="en-US" baseline="30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en-IN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Radian</a:t>
                      </a:r>
                      <a:endParaRPr lang="en-IN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</a:t>
                      </a:r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/6</a:t>
                      </a:r>
                      <a:endParaRPr lang="en-IN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</a:t>
                      </a:r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/4</a:t>
                      </a:r>
                      <a:endParaRPr lang="en-IN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</a:t>
                      </a:r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/3</a:t>
                      </a:r>
                      <a:endParaRPr lang="en-IN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</a:t>
                      </a:r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/2</a:t>
                      </a:r>
                      <a:endParaRPr lang="en-IN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3</a:t>
                      </a:r>
                      <a:r>
                        <a:rPr lang="el-G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</a:t>
                      </a:r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/4</a:t>
                      </a:r>
                      <a:endParaRPr lang="en-IN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</a:t>
                      </a:r>
                      <a:endParaRPr lang="en-IN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</a:t>
                      </a:r>
                      <a:r>
                        <a:rPr lang="el-G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π</a:t>
                      </a:r>
                      <a:endParaRPr lang="en-IN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6429388" y="4143380"/>
            <a:ext cx="1872000" cy="1872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n>
                <a:solidFill>
                  <a:srgbClr val="C00000"/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42851"/>
            <a:ext cx="8676000" cy="648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Length</a:t>
            </a:r>
            <a:r>
              <a:rPr lang="en-US" sz="2800" b="1" dirty="0" smtClean="0">
                <a:solidFill>
                  <a:srgbClr val="0033CC"/>
                </a:solidFill>
              </a:rPr>
              <a:t> of an arc of a Circle : -</a:t>
            </a:r>
            <a:r>
              <a:rPr lang="en-US" sz="2800" dirty="0" smtClean="0"/>
              <a:t>  </a:t>
            </a:r>
            <a:r>
              <a:rPr lang="en-US" sz="2400" dirty="0" smtClean="0"/>
              <a:t>If an arc of length ‘I’ subtend an angle ‘</a:t>
            </a:r>
            <a:r>
              <a:rPr lang="el-GR" sz="2400" dirty="0" smtClean="0"/>
              <a:t>θ</a:t>
            </a:r>
            <a:r>
              <a:rPr lang="en-US" sz="2400" dirty="0" smtClean="0"/>
              <a:t>’ radian at the center of a circle of radius ‘r’, then </a:t>
            </a:r>
          </a:p>
          <a:p>
            <a:pPr>
              <a:buNone/>
            </a:pPr>
            <a:r>
              <a:rPr lang="en-US" sz="2400" dirty="0" smtClean="0"/>
              <a:t>		</a:t>
            </a:r>
            <a:r>
              <a:rPr lang="el-GR" sz="2800" dirty="0" smtClean="0"/>
              <a:t> </a:t>
            </a:r>
            <a:r>
              <a:rPr lang="el-GR" sz="2400" dirty="0" smtClean="0"/>
              <a:t>θ</a:t>
            </a:r>
            <a:r>
              <a:rPr lang="en-US" sz="2400" dirty="0" smtClean="0"/>
              <a:t> = l/r  or l = r.</a:t>
            </a:r>
            <a:r>
              <a:rPr lang="el-GR" sz="2400" dirty="0" smtClean="0"/>
              <a:t>θ</a:t>
            </a:r>
            <a:endParaRPr lang="en-US" sz="2800" dirty="0" smtClean="0"/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Note :</a:t>
            </a:r>
            <a:r>
              <a:rPr lang="en-US" sz="2800" dirty="0" smtClean="0">
                <a:solidFill>
                  <a:srgbClr val="CC0099"/>
                </a:solidFill>
              </a:rPr>
              <a:t> </a:t>
            </a:r>
            <a:r>
              <a:rPr lang="en-US" sz="2400" dirty="0" smtClean="0">
                <a:solidFill>
                  <a:srgbClr val="CC0099"/>
                </a:solidFill>
              </a:rPr>
              <a:t>since l and r have same units , the ratio l/r has no units. Hence l/r is a real number and it implies that ‘</a:t>
            </a:r>
            <a:r>
              <a:rPr lang="el-GR" sz="2400" dirty="0" smtClean="0">
                <a:solidFill>
                  <a:srgbClr val="CC0099"/>
                </a:solidFill>
              </a:rPr>
              <a:t>θ</a:t>
            </a:r>
            <a:r>
              <a:rPr lang="en-US" sz="2400" dirty="0" smtClean="0">
                <a:solidFill>
                  <a:srgbClr val="CC0099"/>
                </a:solidFill>
              </a:rPr>
              <a:t>’ is a real number. 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</a:rPr>
              <a:t>Trigonometric Functions </a:t>
            </a:r>
            <a:endParaRPr lang="en-IN" sz="2000" b="1" dirty="0" smtClean="0">
              <a:solidFill>
                <a:srgbClr val="000099"/>
              </a:solidFill>
              <a:latin typeface="Bookman Old Style" pitchFamily="18" charset="0"/>
            </a:endParaRPr>
          </a:p>
          <a:p>
            <a:pPr algn="just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6600"/>
                </a:solidFill>
              </a:rPr>
              <a:t>In class 10</a:t>
            </a:r>
            <a:r>
              <a:rPr lang="en-US" sz="2400" baseline="30000" dirty="0" smtClean="0">
                <a:solidFill>
                  <a:srgbClr val="006600"/>
                </a:solidFill>
              </a:rPr>
              <a:t>th </a:t>
            </a:r>
            <a:r>
              <a:rPr lang="en-US" sz="2400" dirty="0" smtClean="0">
                <a:solidFill>
                  <a:srgbClr val="006600"/>
                </a:solidFill>
              </a:rPr>
              <a:t> we have studied trigonometric ratios for  acute angles as the ratio of sides of a right triangle. Now we study them as a trigonometric  function. 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6600"/>
                </a:solidFill>
              </a:rPr>
              <a:t>Consider a unit circle with center at  origin of the 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6600"/>
                </a:solidFill>
              </a:rPr>
              <a:t>coordinate axes. Let P(</a:t>
            </a:r>
            <a:r>
              <a:rPr lang="en-US" sz="2400" dirty="0" err="1" smtClean="0">
                <a:solidFill>
                  <a:srgbClr val="006600"/>
                </a:solidFill>
              </a:rPr>
              <a:t>a,b</a:t>
            </a:r>
            <a:r>
              <a:rPr lang="en-US" sz="2400" dirty="0" smtClean="0">
                <a:solidFill>
                  <a:srgbClr val="006600"/>
                </a:solidFill>
              </a:rPr>
              <a:t>) be any point on the 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6600"/>
                </a:solidFill>
              </a:rPr>
              <a:t>circle with angle AOP = x radian .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6600"/>
                </a:solidFill>
              </a:rPr>
              <a:t>From triangle OAM we have </a:t>
            </a:r>
          </a:p>
          <a:p>
            <a:pPr algn="just">
              <a:buNone/>
            </a:pPr>
            <a:r>
              <a:rPr lang="en-US" sz="2400" dirty="0" err="1" smtClean="0">
                <a:solidFill>
                  <a:srgbClr val="006600"/>
                </a:solidFill>
              </a:rPr>
              <a:t>cos</a:t>
            </a:r>
            <a:r>
              <a:rPr lang="en-US" sz="2400" dirty="0" smtClean="0">
                <a:solidFill>
                  <a:srgbClr val="006600"/>
                </a:solidFill>
              </a:rPr>
              <a:t> x = a and sin x = b .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943966" y="5143512"/>
            <a:ext cx="2808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7358082" y="3800834"/>
            <a:ext cx="0" cy="2700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7178082" y="4459512"/>
            <a:ext cx="864000" cy="50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858148" y="4300550"/>
            <a:ext cx="0" cy="82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42851"/>
            <a:ext cx="8784000" cy="648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00CC"/>
                </a:solidFill>
              </a:rPr>
              <a:t>as we know that 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	one revolution = 2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 radian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 	=&gt;  AOB = 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/2,  AOC = 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, AOD = 3</a:t>
            </a:r>
            <a:r>
              <a:rPr lang="el-GR" sz="2400" dirty="0" smtClean="0">
                <a:solidFill>
                  <a:srgbClr val="0000CC"/>
                </a:solidFill>
              </a:rPr>
              <a:t> π</a:t>
            </a:r>
            <a:r>
              <a:rPr lang="en-US" sz="2400" dirty="0" smtClean="0">
                <a:solidFill>
                  <a:srgbClr val="0000CC"/>
                </a:solidFill>
              </a:rPr>
              <a:t>/2 . All the angles which are integral multiples of 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/2 are called  ‘</a:t>
            </a:r>
            <a:r>
              <a:rPr lang="en-US" sz="2400" i="1" dirty="0" smtClean="0">
                <a:solidFill>
                  <a:srgbClr val="0000CC"/>
                </a:solidFill>
              </a:rPr>
              <a:t> </a:t>
            </a:r>
            <a:r>
              <a:rPr lang="en-US" sz="2400" i="1" dirty="0" err="1" smtClean="0">
                <a:solidFill>
                  <a:srgbClr val="0000CC"/>
                </a:solidFill>
              </a:rPr>
              <a:t>quadrantal</a:t>
            </a:r>
            <a:r>
              <a:rPr lang="en-US" sz="2400" i="1" dirty="0" smtClean="0">
                <a:solidFill>
                  <a:srgbClr val="0000CC"/>
                </a:solidFill>
              </a:rPr>
              <a:t> angles’ .  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00CC"/>
                </a:solidFill>
              </a:rPr>
              <a:t>	</a:t>
            </a:r>
            <a:r>
              <a:rPr lang="en-US" sz="2400" dirty="0" smtClean="0">
                <a:solidFill>
                  <a:srgbClr val="0000CC"/>
                </a:solidFill>
              </a:rPr>
              <a:t>The coordinates of the points A, B, C and D are (1 ,0) , (0, 1), (-1 ,0)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	and (0 , -1). </a:t>
            </a:r>
            <a:r>
              <a:rPr lang="en-US" sz="2400" dirty="0" err="1" smtClean="0">
                <a:solidFill>
                  <a:srgbClr val="0000CC"/>
                </a:solidFill>
              </a:rPr>
              <a:t>Therefor</a:t>
            </a:r>
            <a:r>
              <a:rPr lang="en-US" sz="2400" dirty="0" smtClean="0">
                <a:solidFill>
                  <a:srgbClr val="0000CC"/>
                </a:solidFill>
              </a:rPr>
              <a:t> , for </a:t>
            </a:r>
            <a:r>
              <a:rPr lang="en-US" sz="2400" dirty="0" err="1" smtClean="0">
                <a:solidFill>
                  <a:srgbClr val="0000CC"/>
                </a:solidFill>
              </a:rPr>
              <a:t>quadrantal</a:t>
            </a: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</a:rPr>
              <a:t>anles</a:t>
            </a:r>
            <a:r>
              <a:rPr lang="en-US" sz="2400" dirty="0" smtClean="0">
                <a:solidFill>
                  <a:srgbClr val="0000CC"/>
                </a:solidFill>
              </a:rPr>
              <a:t> we have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		</a:t>
            </a:r>
            <a:r>
              <a:rPr lang="en-US" sz="2400" dirty="0" err="1" smtClean="0">
                <a:solidFill>
                  <a:srgbClr val="0000CC"/>
                </a:solidFill>
              </a:rPr>
              <a:t>cos</a:t>
            </a:r>
            <a:r>
              <a:rPr lang="en-US" sz="2400" dirty="0" smtClean="0">
                <a:solidFill>
                  <a:srgbClr val="0000CC"/>
                </a:solidFill>
              </a:rPr>
              <a:t> 0</a:t>
            </a:r>
            <a:r>
              <a:rPr lang="en-US" sz="2400" baseline="30000" dirty="0" smtClean="0">
                <a:solidFill>
                  <a:srgbClr val="0000CC"/>
                </a:solidFill>
              </a:rPr>
              <a:t>0  </a:t>
            </a:r>
            <a:r>
              <a:rPr lang="en-US" sz="2400" dirty="0" smtClean="0">
                <a:solidFill>
                  <a:srgbClr val="0000CC"/>
                </a:solidFill>
              </a:rPr>
              <a:t> = 1 			sin 0</a:t>
            </a:r>
            <a:r>
              <a:rPr lang="en-US" sz="2400" baseline="30000" dirty="0" smtClean="0">
                <a:solidFill>
                  <a:srgbClr val="0000CC"/>
                </a:solidFill>
              </a:rPr>
              <a:t>0</a:t>
            </a:r>
            <a:r>
              <a:rPr lang="en-US" sz="2400" dirty="0" smtClean="0">
                <a:solidFill>
                  <a:srgbClr val="0000CC"/>
                </a:solidFill>
              </a:rPr>
              <a:t> = 0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	 	</a:t>
            </a:r>
            <a:r>
              <a:rPr lang="en-US" sz="2400" dirty="0" err="1" smtClean="0">
                <a:solidFill>
                  <a:srgbClr val="0000CC"/>
                </a:solidFill>
              </a:rPr>
              <a:t>cos</a:t>
            </a: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/2 = 0 			sin 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/2 = 1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		</a:t>
            </a:r>
            <a:r>
              <a:rPr lang="en-US" sz="2400" dirty="0" err="1" smtClean="0">
                <a:solidFill>
                  <a:srgbClr val="0000CC"/>
                </a:solidFill>
              </a:rPr>
              <a:t>cos</a:t>
            </a: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 = -1 			sin 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 = 0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		</a:t>
            </a:r>
            <a:r>
              <a:rPr lang="en-US" sz="2400" dirty="0" err="1" smtClean="0">
                <a:solidFill>
                  <a:srgbClr val="0000CC"/>
                </a:solidFill>
              </a:rPr>
              <a:t>cos</a:t>
            </a:r>
            <a:r>
              <a:rPr lang="en-US" sz="2400" dirty="0" smtClean="0">
                <a:solidFill>
                  <a:srgbClr val="0000CC"/>
                </a:solidFill>
              </a:rPr>
              <a:t> 3</a:t>
            </a:r>
            <a:r>
              <a:rPr lang="el-GR" sz="2400" dirty="0" smtClean="0">
                <a:solidFill>
                  <a:srgbClr val="0000CC"/>
                </a:solidFill>
              </a:rPr>
              <a:t> π</a:t>
            </a:r>
            <a:r>
              <a:rPr lang="en-US" sz="2400" dirty="0" smtClean="0">
                <a:solidFill>
                  <a:srgbClr val="0000CC"/>
                </a:solidFill>
              </a:rPr>
              <a:t>/2 = 0 			sin 3</a:t>
            </a:r>
            <a:r>
              <a:rPr lang="el-GR" sz="2400" dirty="0" smtClean="0">
                <a:solidFill>
                  <a:srgbClr val="0000CC"/>
                </a:solidFill>
              </a:rPr>
              <a:t> π</a:t>
            </a:r>
            <a:r>
              <a:rPr lang="en-US" sz="2400" dirty="0" smtClean="0">
                <a:solidFill>
                  <a:srgbClr val="0000CC"/>
                </a:solidFill>
              </a:rPr>
              <a:t>/2 = -1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		</a:t>
            </a:r>
            <a:r>
              <a:rPr lang="en-US" sz="2400" dirty="0" err="1" smtClean="0">
                <a:solidFill>
                  <a:srgbClr val="0000CC"/>
                </a:solidFill>
              </a:rPr>
              <a:t>cos</a:t>
            </a:r>
            <a:r>
              <a:rPr lang="en-US" sz="2400" dirty="0" smtClean="0">
                <a:solidFill>
                  <a:srgbClr val="0000CC"/>
                </a:solidFill>
              </a:rPr>
              <a:t> 2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 = 1			sin 2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 = 0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	we can say that sin x is ‘0’ at all integral multiples of ‘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’ and </a:t>
            </a:r>
            <a:r>
              <a:rPr lang="en-US" sz="2400" dirty="0" err="1" smtClean="0">
                <a:solidFill>
                  <a:srgbClr val="0000CC"/>
                </a:solidFill>
              </a:rPr>
              <a:t>cos</a:t>
            </a:r>
            <a:r>
              <a:rPr lang="en-US" sz="2400" dirty="0" smtClean="0">
                <a:solidFill>
                  <a:srgbClr val="0000CC"/>
                </a:solidFill>
              </a:rPr>
              <a:t> x is ‘0’ at all  odd multiples of </a:t>
            </a:r>
            <a:r>
              <a:rPr lang="el-GR" sz="2400" dirty="0" smtClean="0">
                <a:solidFill>
                  <a:srgbClr val="0000CC"/>
                </a:solidFill>
              </a:rPr>
              <a:t>π</a:t>
            </a:r>
            <a:r>
              <a:rPr lang="en-US" sz="2400" dirty="0" smtClean="0">
                <a:solidFill>
                  <a:srgbClr val="0000CC"/>
                </a:solidFill>
              </a:rPr>
              <a:t>/2 .  </a:t>
            </a:r>
            <a:endParaRPr lang="en-IN" sz="24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52" y="142851"/>
            <a:ext cx="8496000" cy="6120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u="sng" dirty="0" smtClean="0">
                <a:solidFill>
                  <a:srgbClr val="0000CC"/>
                </a:solidFill>
              </a:rPr>
              <a:t>Sign of Trigonometric Functions</a:t>
            </a:r>
            <a:r>
              <a:rPr lang="en-US" sz="2800" b="1" dirty="0" smtClean="0">
                <a:solidFill>
                  <a:srgbClr val="0000CC"/>
                </a:solidFill>
              </a:rPr>
              <a:t>:-</a:t>
            </a:r>
            <a:r>
              <a:rPr lang="en-US" sz="2800" b="1" dirty="0" smtClean="0"/>
              <a:t> </a:t>
            </a:r>
            <a:r>
              <a:rPr lang="en-US" sz="2400" dirty="0" smtClean="0">
                <a:solidFill>
                  <a:srgbClr val="CC0099"/>
                </a:solidFill>
              </a:rPr>
              <a:t>According to the </a:t>
            </a:r>
            <a:r>
              <a:rPr lang="en-US" sz="2400" dirty="0" err="1" smtClean="0">
                <a:solidFill>
                  <a:srgbClr val="CC0099"/>
                </a:solidFill>
              </a:rPr>
              <a:t>coordintes</a:t>
            </a:r>
            <a:r>
              <a:rPr lang="en-US" sz="2400" dirty="0" smtClean="0">
                <a:solidFill>
                  <a:srgbClr val="CC0099"/>
                </a:solidFill>
              </a:rPr>
              <a:t> of the point  P( </a:t>
            </a:r>
            <a:r>
              <a:rPr lang="en-US" sz="2400" dirty="0" err="1" smtClean="0">
                <a:solidFill>
                  <a:srgbClr val="CC0099"/>
                </a:solidFill>
              </a:rPr>
              <a:t>a,b</a:t>
            </a:r>
            <a:r>
              <a:rPr lang="en-US" sz="2400" dirty="0" smtClean="0">
                <a:solidFill>
                  <a:srgbClr val="CC0099"/>
                </a:solidFill>
              </a:rPr>
              <a:t>) , the signs of all trigonometric functions are different in all four quadrants. Which shows in the table :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IN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928802"/>
          <a:ext cx="6096000" cy="27482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 quad.</a:t>
                      </a:r>
                      <a:r>
                        <a:rPr lang="en-US" b="1" baseline="0" dirty="0" smtClean="0"/>
                        <a:t> 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II quad.</a:t>
                      </a:r>
                      <a:r>
                        <a:rPr lang="en-US" b="1" baseline="0" dirty="0" smtClean="0"/>
                        <a:t> 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III quad. 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IV quad. 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CC"/>
                          </a:solidFill>
                        </a:rPr>
                        <a:t>sin x</a:t>
                      </a:r>
                      <a:endParaRPr lang="en-IN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r>
                        <a:rPr lang="en-US" baseline="0" dirty="0" smtClean="0">
                          <a:solidFill>
                            <a:srgbClr val="009900"/>
                          </a:solidFill>
                        </a:rPr>
                        <a:t> 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 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00CC"/>
                          </a:solidFill>
                        </a:rPr>
                        <a:t>cos</a:t>
                      </a:r>
                      <a:r>
                        <a:rPr lang="en-US" sz="2000" b="1" dirty="0" smtClean="0">
                          <a:solidFill>
                            <a:srgbClr val="0000CC"/>
                          </a:solidFill>
                        </a:rPr>
                        <a:t> x</a:t>
                      </a:r>
                      <a:endParaRPr lang="en-IN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CC"/>
                          </a:solidFill>
                        </a:rPr>
                        <a:t>tan x</a:t>
                      </a:r>
                      <a:endParaRPr lang="en-IN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CC"/>
                          </a:solidFill>
                        </a:rPr>
                        <a:t>cosec x</a:t>
                      </a:r>
                      <a:endParaRPr lang="en-IN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CC"/>
                          </a:solidFill>
                        </a:rPr>
                        <a:t>sec x </a:t>
                      </a:r>
                      <a:endParaRPr lang="en-IN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00CC"/>
                          </a:solidFill>
                        </a:rPr>
                        <a:t>cot x </a:t>
                      </a:r>
                      <a:endParaRPr lang="en-IN" sz="20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Positive </a:t>
                      </a:r>
                      <a:endParaRPr lang="en-IN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9900"/>
                          </a:solidFill>
                        </a:rPr>
                        <a:t>Negative</a:t>
                      </a:r>
                      <a:endParaRPr lang="en-IN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52" y="142851"/>
            <a:ext cx="8676000" cy="651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u="sng" dirty="0" smtClean="0">
                <a:solidFill>
                  <a:srgbClr val="000099"/>
                </a:solidFill>
              </a:rPr>
              <a:t>Trigonometric Functions of Sum and Difference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D60093"/>
                </a:solidFill>
              </a:rPr>
              <a:t>sin(-x) = - sin x , for all x </a:t>
            </a:r>
            <a:r>
              <a:rPr lang="az-Cyrl-AZ" sz="2800" dirty="0" smtClean="0">
                <a:solidFill>
                  <a:srgbClr val="D60093"/>
                </a:solidFill>
              </a:rPr>
              <a:t>Є</a:t>
            </a:r>
            <a:r>
              <a:rPr lang="en-US" sz="2800" dirty="0" smtClean="0">
                <a:solidFill>
                  <a:srgbClr val="D60093"/>
                </a:solidFill>
              </a:rPr>
              <a:t> R </a:t>
            </a:r>
          </a:p>
          <a:p>
            <a:pPr marL="514350" indent="-514350">
              <a:buAutoNum type="arabicPeriod"/>
            </a:pP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(-x) =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x , for all x </a:t>
            </a:r>
            <a:r>
              <a:rPr lang="az-Cyrl-AZ" sz="2800" dirty="0" smtClean="0">
                <a:solidFill>
                  <a:srgbClr val="D60093"/>
                </a:solidFill>
              </a:rPr>
              <a:t>Є</a:t>
            </a:r>
            <a:r>
              <a:rPr lang="en-US" sz="2800" dirty="0" smtClean="0">
                <a:solidFill>
                  <a:srgbClr val="D60093"/>
                </a:solidFill>
              </a:rPr>
              <a:t> R </a:t>
            </a:r>
          </a:p>
          <a:p>
            <a:pPr marL="514350" indent="-514350">
              <a:buAutoNum type="arabicPeriod"/>
            </a:pP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</a:t>
            </a:r>
            <a:r>
              <a:rPr lang="en-US" sz="2800" dirty="0" smtClean="0">
                <a:solidFill>
                  <a:srgbClr val="D60093"/>
                </a:solidFill>
              </a:rPr>
              <a:t>(x + y ) =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x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y – sin x sin y </a:t>
            </a:r>
          </a:p>
          <a:p>
            <a:pPr marL="514350" indent="-514350">
              <a:buAutoNum type="arabicPeriod"/>
            </a:pP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(x – y) =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x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y + sin x sin y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D60093"/>
                </a:solidFill>
              </a:rPr>
              <a:t>sin (x + y ) = sin x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y +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x sin y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D60093"/>
                </a:solidFill>
              </a:rPr>
              <a:t>sin (x – y) = sin x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y –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x sin y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D60093"/>
                </a:solidFill>
              </a:rPr>
              <a:t>tan (x + y ) = (tan x + tan y )/ (1- </a:t>
            </a:r>
            <a:r>
              <a:rPr lang="en-US" sz="2800" dirty="0" err="1" smtClean="0">
                <a:solidFill>
                  <a:srgbClr val="D60093"/>
                </a:solidFill>
              </a:rPr>
              <a:t>tanx</a:t>
            </a:r>
            <a:r>
              <a:rPr lang="en-US" sz="2800" dirty="0" smtClean="0">
                <a:solidFill>
                  <a:srgbClr val="D60093"/>
                </a:solidFill>
              </a:rPr>
              <a:t> . tan y)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D60093"/>
                </a:solidFill>
              </a:rPr>
              <a:t>tan (x – y) = (tan x – tan y )/(1 + tan x. tan y)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D60093"/>
                </a:solidFill>
              </a:rPr>
              <a:t>cot (x + y) = (cot x. cot y – 1)/ (cot x + cot y) </a:t>
            </a:r>
          </a:p>
          <a:p>
            <a:pPr marL="514350" indent="-514350">
              <a:buAutoNum type="arabicPeriod"/>
            </a:pP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2x = cos</a:t>
            </a:r>
            <a:r>
              <a:rPr lang="en-US" sz="2800" baseline="30000" dirty="0" smtClean="0">
                <a:solidFill>
                  <a:srgbClr val="D60093"/>
                </a:solidFill>
              </a:rPr>
              <a:t>2</a:t>
            </a:r>
            <a:r>
              <a:rPr lang="en-US" sz="2800" dirty="0" smtClean="0">
                <a:solidFill>
                  <a:srgbClr val="D60093"/>
                </a:solidFill>
              </a:rPr>
              <a:t>x – sin</a:t>
            </a:r>
            <a:r>
              <a:rPr lang="en-US" sz="2800" baseline="30000" dirty="0" smtClean="0">
                <a:solidFill>
                  <a:srgbClr val="D60093"/>
                </a:solidFill>
              </a:rPr>
              <a:t>2</a:t>
            </a:r>
            <a:r>
              <a:rPr lang="en-US" sz="2800" dirty="0" smtClean="0">
                <a:solidFill>
                  <a:srgbClr val="D60093"/>
                </a:solidFill>
              </a:rPr>
              <a:t> x = 2 cos</a:t>
            </a:r>
            <a:r>
              <a:rPr lang="en-US" sz="2800" baseline="30000" dirty="0" smtClean="0">
                <a:solidFill>
                  <a:srgbClr val="D60093"/>
                </a:solidFill>
              </a:rPr>
              <a:t>2</a:t>
            </a:r>
            <a:r>
              <a:rPr lang="en-US" sz="2800" dirty="0" smtClean="0">
                <a:solidFill>
                  <a:srgbClr val="D60093"/>
                </a:solidFill>
              </a:rPr>
              <a:t> x -1 = 1 – 2 sin</a:t>
            </a:r>
            <a:r>
              <a:rPr lang="en-US" sz="2800" baseline="30000" dirty="0" smtClean="0">
                <a:solidFill>
                  <a:srgbClr val="D60093"/>
                </a:solidFill>
              </a:rPr>
              <a:t>2</a:t>
            </a:r>
            <a:r>
              <a:rPr lang="en-US" sz="2800" dirty="0" smtClean="0">
                <a:solidFill>
                  <a:srgbClr val="D60093"/>
                </a:solidFill>
              </a:rPr>
              <a:t> x 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D60093"/>
                </a:solidFill>
              </a:rPr>
              <a:t>sin 2x = 2 sin x . </a:t>
            </a:r>
            <a:r>
              <a:rPr lang="en-US" sz="2800" dirty="0" err="1" smtClean="0">
                <a:solidFill>
                  <a:srgbClr val="D60093"/>
                </a:solidFill>
              </a:rPr>
              <a:t>cos</a:t>
            </a:r>
            <a:r>
              <a:rPr lang="en-US" sz="2800" dirty="0" smtClean="0">
                <a:solidFill>
                  <a:srgbClr val="D60093"/>
                </a:solidFill>
              </a:rPr>
              <a:t> x = (2 tan x)/(1 + tan</a:t>
            </a:r>
            <a:r>
              <a:rPr lang="en-US" sz="2800" baseline="30000" dirty="0" smtClean="0">
                <a:solidFill>
                  <a:srgbClr val="D60093"/>
                </a:solidFill>
              </a:rPr>
              <a:t>2</a:t>
            </a:r>
            <a:r>
              <a:rPr lang="en-US" sz="2800" dirty="0" smtClean="0">
                <a:solidFill>
                  <a:srgbClr val="D60093"/>
                </a:solidFill>
              </a:rPr>
              <a:t> x)    </a:t>
            </a:r>
            <a:endParaRPr lang="en-IN" sz="2800" dirty="0">
              <a:solidFill>
                <a:srgbClr val="D6009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605</Words>
  <Application>Microsoft Office PowerPoint</Application>
  <PresentationFormat>On-screen Show (4:3)</PresentationFormat>
  <Paragraphs>139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Chapter-3  Trigonometric  Functions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61</cp:revision>
  <dcterms:created xsi:type="dcterms:W3CDTF">2020-06-24T15:00:45Z</dcterms:created>
  <dcterms:modified xsi:type="dcterms:W3CDTF">2020-08-01T05:56:50Z</dcterms:modified>
</cp:coreProperties>
</file>